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4:06:55.6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24575,'0'7'0,"0"7"0,0 15 0,0 8 0,0 11 0,0 3 0,0 12 0,0 1 0,0-3 0,0-7 0,0-6 0,0-4 0,0-10-8191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16T14:18:38.1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267 0 24575,'-7'31'0,"1"0"0,1 0 0,2 0 0,1 60 0,1-34 0,-58 588 0,-99 864 0,147-1318 14,-4 147-1393,16-319-5447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8:01:13.4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8:04:11.9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402 0 24575,'-6'0'0,"-9"0"0,-7 0 0,-7 0 0,-4 0 0,-10 0 0,-3 0 0,0 0 0,1 7 0,2 1 0,3 0 0,7-1-8191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8:05:01.3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24575,'6'0'0,"8"0"0,3 6 0,3 3 0,5 5 0,5 1 0,-3 4 0,0-2 0,-4 4 0,0-3 0,2-4 0,-3 2 0,1-2 0,-3-3-8191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8:12:53.5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</inkml:trace>
  <inkml:trace contextRef="#ctx0" brushRef="#br0" timeOffset="1">1 38 24575,'0'6'0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8:19:48.4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24575,'6'0'0,"3"6"0,-2 15 0,0 16 0,-3 8 0,-1 3 0,-2 0 0,0-3 0,5-2 0,3-3 0,-2-1 0,0-2 0,-3-6-8191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8:19:50.4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24575,'0'6'0,"0"9"0,0 8 0,0 6 0,0 4 0,0 4 0,0 0 0,0 2 0,0-7-8191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7T08:23:39.5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1663 2835 24575,'0'-2'0,"0"0"0,0 0 0,0 0 0,-1 0 0,1 0 0,-1 0 0,0 0 0,1 0 0,-1 1 0,0-1 0,0 0 0,0 0 0,-2-2 0,-4-7 0,-252-349 0,176 253 0,-601-886 496,338 356-1943,154 195-3255,127 249 3337,49 130 192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F943-F26C-4152-8057-28918495B12B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E6D-C2EE-4ED7-A7A7-90884495C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81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F943-F26C-4152-8057-28918495B12B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E6D-C2EE-4ED7-A7A7-90884495C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7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F943-F26C-4152-8057-28918495B12B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E6D-C2EE-4ED7-A7A7-90884495C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8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F943-F26C-4152-8057-28918495B12B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E6D-C2EE-4ED7-A7A7-90884495C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2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F943-F26C-4152-8057-28918495B12B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E6D-C2EE-4ED7-A7A7-90884495C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50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F943-F26C-4152-8057-28918495B12B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E6D-C2EE-4ED7-A7A7-90884495C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5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F943-F26C-4152-8057-28918495B12B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E6D-C2EE-4ED7-A7A7-90884495C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6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F943-F26C-4152-8057-28918495B12B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E6D-C2EE-4ED7-A7A7-90884495C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03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F943-F26C-4152-8057-28918495B12B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E6D-C2EE-4ED7-A7A7-90884495C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9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F943-F26C-4152-8057-28918495B12B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E6D-C2EE-4ED7-A7A7-90884495C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57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DF943-F26C-4152-8057-28918495B12B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C4E6D-C2EE-4ED7-A7A7-90884495C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6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DF943-F26C-4152-8057-28918495B12B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C4E6D-C2EE-4ED7-A7A7-90884495C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2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customXml" Target="../ink/ink8.xml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customXml" Target="../ink/ink2.xml"/><Relationship Id="rId4" Type="http://schemas.openxmlformats.org/officeDocument/2006/relationships/image" Target="../media/image1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1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112" Type="http://schemas.openxmlformats.org/officeDocument/2006/relationships/image" Target="../media/image6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3" Type="http://schemas.openxmlformats.org/officeDocument/2006/relationships/customXml" Target="../ink/ink5.xml"/><Relationship Id="rId52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6BD19B6-33EC-B455-B82D-D20C44CF8D92}"/>
              </a:ext>
            </a:extLst>
          </p:cNvPr>
          <p:cNvSpPr txBox="1">
            <a:spLocks/>
          </p:cNvSpPr>
          <p:nvPr/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rPr>
              <a:t>الكيمياء الحياتية </a:t>
            </a:r>
            <a:br>
              <a:rPr kumimoji="0" lang="ar-IQ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rPr>
            </a:br>
            <a:r>
              <a:rPr kumimoji="0" lang="ar-IQ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rPr>
              <a:t>لطلبة المرحلة الرابعة </a:t>
            </a:r>
            <a:br>
              <a:rPr kumimoji="0" lang="ar-IQ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rPr>
            </a:br>
            <a:r>
              <a:rPr kumimoji="0" lang="ar-IQ" sz="4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rPr>
              <a:t>قسم الكيمياء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75606FE-6823-7519-A4BE-8820F4352005}"/>
              </a:ext>
            </a:extLst>
          </p:cNvPr>
          <p:cNvSpPr txBox="1">
            <a:spLocks/>
          </p:cNvSpPr>
          <p:nvPr/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IQ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</a:t>
            </a:r>
            <a:r>
              <a:rPr kumimoji="0" lang="ar-IQ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ستاذ المادة الدكتور طيف عبدالغني نجم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IQ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جامعة البصرة كلية التربية - القرنة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C8CDAC-ACC2-23F5-739A-F166D509F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327" y="0"/>
            <a:ext cx="2505673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31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7A745-AA3A-48BD-A6D8-C3DC6DA84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>
                <a:solidFill>
                  <a:schemeClr val="accent1">
                    <a:lumMod val="75000"/>
                  </a:schemeClr>
                </a:solidFill>
              </a:rPr>
              <a:t>اربع مسارات رئيسية لاستخدام الجلوكوز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A2ED5-D41B-444B-9706-82FC40C16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IQ" b="1" dirty="0">
                <a:solidFill>
                  <a:srgbClr val="FF0000"/>
                </a:solidFill>
              </a:rPr>
              <a:t>تخزين</a:t>
            </a:r>
          </a:p>
          <a:p>
            <a:pPr marL="0" indent="0" algn="r">
              <a:buNone/>
            </a:pPr>
            <a:r>
              <a:rPr lang="ar-IQ" sz="2400" dirty="0"/>
              <a:t>يمكن تخزينها على شكل بوليمر (نشا ، كلاكوجين)</a:t>
            </a:r>
          </a:p>
          <a:p>
            <a:pPr marL="0" indent="0" algn="r">
              <a:buNone/>
            </a:pPr>
            <a:r>
              <a:rPr lang="ar-IQ" sz="2400" dirty="0"/>
              <a:t>عندما يكون هناك الكثير من الطاقة الزائدة</a:t>
            </a:r>
          </a:p>
          <a:p>
            <a:pPr marL="0" indent="0" algn="r">
              <a:buNone/>
            </a:pPr>
            <a:r>
              <a:rPr lang="ar-IQ" sz="2400" b="1" dirty="0">
                <a:solidFill>
                  <a:srgbClr val="FF0000"/>
                </a:solidFill>
              </a:rPr>
              <a:t>تحلل السكر</a:t>
            </a:r>
          </a:p>
          <a:p>
            <a:pPr marL="0" indent="0" algn="r">
              <a:buNone/>
            </a:pPr>
            <a:r>
              <a:rPr lang="ar-IQ" sz="2400" dirty="0"/>
              <a:t>يولد الطاقة عن طريق أكسدة الجلوكوز</a:t>
            </a:r>
          </a:p>
          <a:p>
            <a:pPr marL="0" indent="0" algn="r">
              <a:buNone/>
            </a:pPr>
            <a:r>
              <a:rPr lang="ar-IQ" sz="2400" dirty="0"/>
              <a:t>احتياجات الطاقة على المدى القصير</a:t>
            </a:r>
          </a:p>
          <a:p>
            <a:pPr marL="0" indent="0" algn="r">
              <a:buNone/>
            </a:pPr>
            <a:r>
              <a:rPr lang="ar-IQ" sz="2400" b="1" dirty="0">
                <a:solidFill>
                  <a:srgbClr val="FF0000"/>
                </a:solidFill>
              </a:rPr>
              <a:t>مسارات فسفرة البنتوزات </a:t>
            </a:r>
          </a:p>
          <a:p>
            <a:pPr marL="0" indent="0" algn="r">
              <a:buNone/>
            </a:pPr>
            <a:r>
              <a:rPr lang="ar-IQ" sz="2400" dirty="0"/>
              <a:t>للتخليق الحيوي للدهون والنيوكليوتيدات</a:t>
            </a:r>
          </a:p>
          <a:p>
            <a:pPr marL="0" indent="0" algn="r">
              <a:buNone/>
            </a:pPr>
            <a:r>
              <a:rPr lang="ar-IQ" sz="2400" dirty="0"/>
              <a:t>انتاج الطاقة (                         ) من خلال اكسدة الجلوكوز 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ADF3B-0903-4D6F-B2E5-2E2A7FD4B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359" y="5333437"/>
            <a:ext cx="1658256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45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75313-5BD6-4627-B509-8013939C9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ar-IQ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rPr>
              <a:t>اربع مسارات رئيسية لاستخدام الجلوكوز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51CA4-FBCD-43BE-99BA-2B3CFB7F1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IQ" b="1" dirty="0">
                <a:solidFill>
                  <a:srgbClr val="FF0000"/>
                </a:solidFill>
              </a:rPr>
              <a:t>تشكيل السكريات المعقدة (                                 )</a:t>
            </a:r>
          </a:p>
          <a:p>
            <a:pPr marL="0" indent="0" algn="r">
              <a:buNone/>
            </a:pPr>
            <a:r>
              <a:rPr lang="ar-IQ" sz="2400" dirty="0"/>
              <a:t>على سبيل المثال ، في جدران الخلايا من البكتيريا والفطريات والنباتات</a:t>
            </a:r>
          </a:p>
          <a:p>
            <a:pPr marL="0" indent="0" algn="r"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49C7AA-A333-42FE-A042-09EB7DC95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193" y="1690689"/>
            <a:ext cx="3054361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72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73F3D-F32C-4897-A29E-335857DD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>
                <a:solidFill>
                  <a:schemeClr val="accent1">
                    <a:lumMod val="75000"/>
                  </a:schemeClr>
                </a:solidFill>
              </a:rPr>
              <a:t>اهمية دورة تحلل الجلوكوز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11A9C-A565-41D1-A9A7-22C344F31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IQ" dirty="0"/>
              <a:t>تسلسل التفاعلات المحفزة بالإنزيم والتي يتم من خلالها تحويل الجلوكوز إلى بيروفات </a:t>
            </a:r>
          </a:p>
          <a:p>
            <a:pPr marL="0" indent="0" algn="r">
              <a:buNone/>
            </a:pPr>
            <a:r>
              <a:rPr lang="ar-IQ" dirty="0"/>
              <a:t>يمكن زيادة أكسدة البيروفات هوائيًا</a:t>
            </a:r>
          </a:p>
          <a:p>
            <a:pPr marL="0" indent="0" algn="r">
              <a:buNone/>
            </a:pPr>
            <a:r>
              <a:rPr lang="ar-IQ" dirty="0"/>
              <a:t>يمكن استخدام البيروفات كمقدمة في التخليق الحيوي</a:t>
            </a:r>
          </a:p>
          <a:p>
            <a:pPr marL="0" indent="0" algn="r">
              <a:buNone/>
            </a:pPr>
            <a:r>
              <a:rPr lang="ar-IQ" dirty="0"/>
              <a:t>يتم انتاج بعض الطاقة الخالية من الأكسدة عن طريق تخليق</a:t>
            </a:r>
          </a:p>
          <a:p>
            <a:pPr marL="0" indent="0" algn="r">
              <a:buNone/>
            </a:pPr>
            <a:endParaRPr lang="ar-IQ" dirty="0"/>
          </a:p>
          <a:p>
            <a:pPr marL="0" indent="0" algn="r">
              <a:buNone/>
            </a:pPr>
            <a:r>
              <a:rPr lang="ar-IQ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EE3053-89D0-45A1-B0B5-16768CFAF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29" y="4451868"/>
            <a:ext cx="243251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08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D8A99-EA63-4891-9A42-DC3772B6E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ar-IQ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rPr>
              <a:t>اهمية دورة تحلل الجلوكوز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11A61-F4CC-4955-B03D-510D83D24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IQ" dirty="0"/>
              <a:t>لعبت أبحاث تحلل السكر دورًا كبيرًا في تطوير الكيمياء الحيوية الحديثة</a:t>
            </a:r>
          </a:p>
          <a:p>
            <a:pPr marL="0" indent="0" algn="r">
              <a:buNone/>
            </a:pPr>
            <a:r>
              <a:rPr lang="ar-IQ" dirty="0"/>
              <a:t>فهم دور الإنزيمات المساعدة</a:t>
            </a:r>
          </a:p>
          <a:p>
            <a:pPr marL="0" indent="0" algn="r">
              <a:buNone/>
            </a:pPr>
            <a:r>
              <a:rPr lang="ar-IQ" dirty="0"/>
              <a:t>اكتشاف الدور المحوري ل </a:t>
            </a:r>
          </a:p>
          <a:p>
            <a:pPr marL="0" indent="0" algn="r">
              <a:buNone/>
            </a:pPr>
            <a:r>
              <a:rPr lang="ar-IQ" dirty="0"/>
              <a:t>تطوير طرق تنقية الإنزيم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E40207-BD22-422A-86D5-ABB845654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925" y="3054063"/>
            <a:ext cx="2432515" cy="74987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4802416-0483-4A49-AC99-57A9801DEC30}"/>
                  </a:ext>
                </a:extLst>
              </p14:cNvPr>
              <p14:cNvContentPartPr/>
              <p14:nvPr/>
            </p14:nvContentPartPr>
            <p14:xfrm>
              <a:off x="7222101" y="3060746"/>
              <a:ext cx="360" cy="162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4802416-0483-4A49-AC99-57A9801DEC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13101" y="3051746"/>
                <a:ext cx="18000" cy="3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0634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E6434-89BE-4335-842B-FCBFDF55C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/>
              <a:t>تغذية دورة تحلل السكر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D11A2-B790-45A6-ADE4-6C3B6BE49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IQ" dirty="0"/>
              <a:t>يتم شق جزيئات الجلوكوز من الكلايكوجين والنشا بواسطة فوسفوريلاز الكلاكوجين </a:t>
            </a:r>
          </a:p>
          <a:p>
            <a:pPr marL="0" indent="0" algn="r">
              <a:buNone/>
            </a:pPr>
            <a:r>
              <a:rPr lang="ar-IQ" dirty="0"/>
              <a:t>إنتاج الجلوكوز -1 فوسفات </a:t>
            </a:r>
          </a:p>
          <a:p>
            <a:pPr marL="0" indent="0" algn="r">
              <a:buNone/>
            </a:pPr>
            <a:r>
              <a:rPr lang="ar-IQ" dirty="0"/>
              <a:t>يتم تحلل السكريات الثنائية </a:t>
            </a:r>
          </a:p>
          <a:p>
            <a:pPr marL="0" indent="0" algn="r">
              <a:buNone/>
            </a:pPr>
            <a:r>
              <a:rPr lang="ar-IQ" dirty="0"/>
              <a:t>اللاكتوز: الجلوكوز والجلاكتوز</a:t>
            </a:r>
          </a:p>
          <a:p>
            <a:pPr marL="0" indent="0" algn="r">
              <a:buNone/>
            </a:pPr>
            <a:r>
              <a:rPr lang="ar-IQ" dirty="0"/>
              <a:t>السكروز: الجلوكوز والفركتوز</a:t>
            </a:r>
          </a:p>
          <a:p>
            <a:pPr marL="0" indent="0" algn="r">
              <a:buNone/>
            </a:pPr>
            <a:r>
              <a:rPr lang="ar-IQ" dirty="0"/>
              <a:t>يدخل الفركتوز والجالاكتوز والمانوز في تحلل السكر في نقاط مختلفة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237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FD0AFC-36CD-4CE2-A1ED-E0EDD12D5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65" y="0"/>
            <a:ext cx="8189844" cy="65598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50B579F-C666-44D5-BCBB-352F50123EBE}"/>
                  </a:ext>
                </a:extLst>
              </p14:cNvPr>
              <p14:cNvContentPartPr/>
              <p14:nvPr/>
            </p14:nvContentPartPr>
            <p14:xfrm>
              <a:off x="4770501" y="914066"/>
              <a:ext cx="25920" cy="158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50B579F-C666-44D5-BCBB-352F50123E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61501" y="905066"/>
                <a:ext cx="4356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D215C30-7A6D-48EE-BC99-0D9DF91B5473}"/>
                  </a:ext>
                </a:extLst>
              </p14:cNvPr>
              <p14:cNvContentPartPr/>
              <p14:nvPr/>
            </p14:nvContentPartPr>
            <p14:xfrm>
              <a:off x="5830701" y="834506"/>
              <a:ext cx="360" cy="90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D215C30-7A6D-48EE-BC99-0D9DF91B54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22061" y="825506"/>
                <a:ext cx="180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8CB7662-DA53-4E10-A1C3-6C55B6F06775}"/>
                  </a:ext>
                </a:extLst>
              </p14:cNvPr>
              <p14:cNvContentPartPr/>
              <p14:nvPr/>
            </p14:nvContentPartPr>
            <p14:xfrm>
              <a:off x="3005781" y="410426"/>
              <a:ext cx="598680" cy="1020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8CB7662-DA53-4E10-A1C3-6C55B6F0677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97141" y="401426"/>
                <a:ext cx="616320" cy="103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6859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AD5AE-B8D6-4AD9-A890-31B01A74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b="1" dirty="0"/>
              <a:t>السكريات الثنائية</a:t>
            </a:r>
            <a:br>
              <a:rPr lang="ar-IQ" dirty="0"/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Disaccharides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BE0EB-5F74-465A-B92E-9981426A4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IQ" dirty="0"/>
              <a:t>السكريات الثنائية وهي السكريات المتكونة من سكرين احاديين مرتبطان بواصر كلايكوسيدية مع طرح جزيئة ماء</a:t>
            </a: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Glycosidic bond</a:t>
            </a:r>
            <a:r>
              <a:rPr lang="ar-IQ" dirty="0"/>
              <a:t>. </a:t>
            </a:r>
          </a:p>
          <a:p>
            <a:pPr marL="0" indent="0" algn="r">
              <a:buNone/>
            </a:pPr>
            <a:r>
              <a:rPr lang="ar-IQ" dirty="0"/>
              <a:t>الاصرة الكلايكوسيدية وهي الاصرة التي تربط سكرين من خلال ذرات الكاربون الانوروماتك وذره الكاربون الهيدروكسيلية. </a:t>
            </a:r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ar-IQ" dirty="0"/>
              <a:t>من الامثلة عليها السكروز والمالتوز والاكتوز </a:t>
            </a:r>
          </a:p>
          <a:p>
            <a:pPr marL="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52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999E4-4F76-45DE-8503-A75B8EBAD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/>
              <a:t>السكروز </a:t>
            </a:r>
            <a:br>
              <a:rPr lang="ar-IQ" dirty="0"/>
            </a:br>
            <a:r>
              <a:rPr lang="en-US" dirty="0">
                <a:highlight>
                  <a:srgbClr val="FFFF00"/>
                </a:highlight>
              </a:rPr>
              <a:t>Sucrose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72DFE-A10C-4875-BB7D-D80436525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pPr marL="0" indent="0" algn="r">
              <a:buNone/>
            </a:pPr>
            <a:r>
              <a:rPr lang="ar-IQ" dirty="0"/>
              <a:t>السكروز ويسمى بسكر المائده </a:t>
            </a:r>
          </a:p>
          <a:p>
            <a:pPr marL="0" indent="0" algn="r">
              <a:buNone/>
            </a:pPr>
            <a:r>
              <a:rPr lang="ar-IQ" dirty="0"/>
              <a:t>يتكون من سكرين الفركتوز و الكلوكوز </a:t>
            </a:r>
          </a:p>
          <a:p>
            <a:pPr marL="0" indent="0" algn="r">
              <a:buNone/>
            </a:pPr>
            <a:r>
              <a:rPr lang="ar-IQ" dirty="0"/>
              <a:t>يرتبط الاصرة الكلايكوسيدية من خلال </a:t>
            </a:r>
          </a:p>
          <a:p>
            <a:pPr marL="0" indent="0">
              <a:buNone/>
            </a:pPr>
            <a:r>
              <a:rPr lang="en-US" dirty="0"/>
              <a:t>Glu (α 1- 2 </a:t>
            </a:r>
            <a:r>
              <a:rPr lang="el-GR" dirty="0"/>
              <a:t>β</a:t>
            </a:r>
            <a:r>
              <a:rPr lang="en-US" dirty="0"/>
              <a:t>) </a:t>
            </a:r>
            <a:r>
              <a:rPr lang="en-US" dirty="0" err="1"/>
              <a:t>Fru</a:t>
            </a:r>
            <a:r>
              <a:rPr lang="en-US" dirty="0"/>
              <a:t> </a:t>
            </a:r>
          </a:p>
          <a:p>
            <a:pPr marL="0" indent="0" algn="r">
              <a:buNone/>
            </a:pPr>
            <a:r>
              <a:rPr lang="ar-IQ" dirty="0"/>
              <a:t>يوجد في قصب السكر والبنجر السكري </a:t>
            </a:r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9E24990E-AAB2-4F78-A251-AAAA2AC214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89" b="37983"/>
          <a:stretch/>
        </p:blipFill>
        <p:spPr bwMode="auto">
          <a:xfrm>
            <a:off x="759521" y="4346021"/>
            <a:ext cx="5362984" cy="214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506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10966-8BF2-4145-9621-6C18A6348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/>
              <a:t>المالتوز </a:t>
            </a:r>
            <a:br>
              <a:rPr lang="ar-IQ" dirty="0"/>
            </a:br>
            <a:r>
              <a:rPr lang="en-US" dirty="0">
                <a:highlight>
                  <a:srgbClr val="FFFF00"/>
                </a:highlight>
              </a:rPr>
              <a:t>Maltose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7FA43-F2AE-4CC3-86FA-318281253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IQ" dirty="0"/>
              <a:t>المالتوز ويسمى بسكر الشعير المالت</a:t>
            </a:r>
          </a:p>
          <a:p>
            <a:pPr marL="0" indent="0" algn="r">
              <a:buNone/>
            </a:pPr>
            <a:r>
              <a:rPr lang="ar-IQ" dirty="0"/>
              <a:t>يتكون من سكرين كلوكوز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ar-IQ" dirty="0"/>
              <a:t> </a:t>
            </a:r>
            <a:r>
              <a:rPr kumimoji="0" lang="ar-IQ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يرتبط الاصرة الكلايكوسيدية من خلال </a:t>
            </a:r>
          </a:p>
          <a:p>
            <a:pPr marL="0" indent="0">
              <a:buNone/>
            </a:pPr>
            <a:r>
              <a:rPr lang="en-US" dirty="0"/>
              <a:t>Glu (</a:t>
            </a:r>
            <a:r>
              <a:rPr lang="el-GR" dirty="0"/>
              <a:t>α</a:t>
            </a:r>
            <a:r>
              <a:rPr lang="en-US" dirty="0"/>
              <a:t> 1-4) Glu</a:t>
            </a:r>
          </a:p>
          <a:p>
            <a:pPr marL="0" indent="0" algn="r">
              <a:buNone/>
            </a:pPr>
            <a:r>
              <a:rPr lang="ar-IQ" dirty="0"/>
              <a:t>يمكن الحصول علية من النشا </a:t>
            </a:r>
          </a:p>
          <a:p>
            <a:pPr marL="0" indent="0" algn="r">
              <a:buNone/>
            </a:pPr>
            <a:endParaRPr lang="ar-IQ" dirty="0"/>
          </a:p>
          <a:p>
            <a:pPr marL="0" indent="0" algn="r">
              <a:buNone/>
            </a:pPr>
            <a:r>
              <a:rPr lang="ar-IQ" dirty="0"/>
              <a:t> </a:t>
            </a:r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741812E-9A52-4796-9099-0378F673D0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8107"/>
          <a:stretch/>
        </p:blipFill>
        <p:spPr bwMode="auto">
          <a:xfrm>
            <a:off x="132522" y="4484618"/>
            <a:ext cx="6670675" cy="237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144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43066-1865-4B2D-9888-A67D7F1C9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/>
              <a:t>الاكتوز </a:t>
            </a:r>
            <a:br>
              <a:rPr lang="ar-IQ" dirty="0"/>
            </a:br>
            <a:r>
              <a:rPr lang="en-US" dirty="0">
                <a:highlight>
                  <a:srgbClr val="FFFF00"/>
                </a:highlight>
              </a:rPr>
              <a:t>Lactose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B81C8-8298-4CDC-A0A3-C9F2429CD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IQ" dirty="0"/>
              <a:t>الاكتوز ويسمى بسكر الحليب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IQ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يتكون من سكرين كلوكوز و الكلاكتوز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IQ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يرتبط الاصرة الكلايكوسيدية من خلال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Gal (β 1-4 ) Glu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IQ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يوجد في الكليب ومشتقات الالبان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IQ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ar-IQ" dirty="0"/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CD84745-5102-44BE-8169-220D3F4770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03"/>
          <a:stretch/>
        </p:blipFill>
        <p:spPr bwMode="auto">
          <a:xfrm>
            <a:off x="0" y="4486178"/>
            <a:ext cx="4691270" cy="237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D01200B-EA31-4A97-8983-ADE028569C32}"/>
                  </a:ext>
                </a:extLst>
              </p14:cNvPr>
              <p14:cNvContentPartPr/>
              <p14:nvPr/>
            </p14:nvContentPartPr>
            <p14:xfrm>
              <a:off x="2862141" y="4743746"/>
              <a:ext cx="360" cy="199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D01200B-EA31-4A97-8983-ADE028569C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3141" y="4734746"/>
                <a:ext cx="1800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0538D9A-D211-4917-AD3F-33667A50322E}"/>
                  </a:ext>
                </a:extLst>
              </p14:cNvPr>
              <p14:cNvContentPartPr/>
              <p14:nvPr/>
            </p14:nvContentPartPr>
            <p14:xfrm>
              <a:off x="2189790" y="4581180"/>
              <a:ext cx="96120" cy="10706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0538D9A-D211-4917-AD3F-33667A5032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80790" y="4572180"/>
                <a:ext cx="113760" cy="108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6110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57AB-C6DD-415D-9A12-37E81299F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/>
              <a:t>السكريات الثلاثية </a:t>
            </a:r>
            <a:br>
              <a:rPr lang="ar-IQ" dirty="0"/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Trisaccharides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C070D-0D2E-4BEC-A305-6A3AC738D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IQ" dirty="0"/>
              <a:t> وهي السكريات التي تتكون من اتحاد ثلاث سكريات احادية من خلال الاصرة الكلايكوسيدية </a:t>
            </a:r>
          </a:p>
          <a:p>
            <a:pPr marL="0" indent="0" algn="ctr">
              <a:buNone/>
            </a:pPr>
            <a:r>
              <a:rPr lang="ar-IQ" dirty="0">
                <a:highlight>
                  <a:srgbClr val="FFFF00"/>
                </a:highlight>
              </a:rPr>
              <a:t>المالتوتايروز</a:t>
            </a:r>
          </a:p>
          <a:p>
            <a:pPr marL="0" indent="0" algn="ctr">
              <a:buNone/>
            </a:pPr>
            <a:r>
              <a:rPr lang="en-US" dirty="0" err="1">
                <a:highlight>
                  <a:srgbClr val="FFFF00"/>
                </a:highlight>
              </a:rPr>
              <a:t>Maltotriose</a:t>
            </a:r>
            <a:r>
              <a:rPr lang="en-US" dirty="0">
                <a:highlight>
                  <a:srgbClr val="FFFF00"/>
                </a:highlight>
              </a:rPr>
              <a:t> </a:t>
            </a:r>
          </a:p>
          <a:p>
            <a:pPr marL="0" indent="0" algn="r">
              <a:buNone/>
            </a:pPr>
            <a:r>
              <a:rPr lang="ar-IQ" dirty="0"/>
              <a:t>ينكون من ارتباط ثلاث وحدات من سكر الكلوكوز </a:t>
            </a:r>
          </a:p>
          <a:p>
            <a:pPr marL="0" indent="0" algn="r">
              <a:buNone/>
            </a:pPr>
            <a:r>
              <a:rPr lang="ar-IQ" dirty="0"/>
              <a:t>يكون الارتباط مع الاصرة الكلايكوسيدية في الموقع </a:t>
            </a: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Glu (α 1-4) </a:t>
            </a:r>
            <a:r>
              <a:rPr lang="ar-IQ" dirty="0">
                <a:highlight>
                  <a:srgbClr val="FFFF00"/>
                </a:highlight>
              </a:rPr>
              <a:t> </a:t>
            </a:r>
          </a:p>
          <a:p>
            <a:pPr marL="0" indent="0" algn="r">
              <a:buNone/>
            </a:pPr>
            <a:r>
              <a:rPr lang="ar-IQ" dirty="0"/>
              <a:t>يوجد في النشا والاميلوز والاميلوبكتين 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AA08C3F-9F18-4980-9475-53B4F4E97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b="73643"/>
          <a:stretch/>
        </p:blipFill>
        <p:spPr bwMode="auto">
          <a:xfrm>
            <a:off x="1" y="5532437"/>
            <a:ext cx="3988904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5960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30D62-F44E-403D-BDE5-44EB76CDD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/>
              <a:t>الرافينوز </a:t>
            </a:r>
            <a:br>
              <a:rPr lang="ar-IQ" dirty="0"/>
            </a:br>
            <a:r>
              <a:rPr lang="en-US" dirty="0">
                <a:highlight>
                  <a:srgbClr val="FFFF00"/>
                </a:highlight>
              </a:rPr>
              <a:t>Raffinose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7F1F4-0E6B-4AD9-9DD6-B8AA5786F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IQ" dirty="0"/>
              <a:t>سكر ثلاثي لا يهضم من قبل الانسان </a:t>
            </a:r>
          </a:p>
          <a:p>
            <a:pPr marL="0" indent="0" algn="r">
              <a:buNone/>
            </a:pPr>
            <a:r>
              <a:rPr lang="ar-IQ" dirty="0"/>
              <a:t>يتكون من اتحاد الفركتوز مع كلوكوز مع كالاكتوز  </a:t>
            </a:r>
          </a:p>
          <a:p>
            <a:pPr marL="0" indent="0" algn="r">
              <a:buNone/>
            </a:pPr>
            <a:r>
              <a:rPr lang="ar-IQ" dirty="0"/>
              <a:t>الارتباط يكون من خلال</a:t>
            </a:r>
          </a:p>
          <a:p>
            <a:pPr marL="0" indent="0" algn="r">
              <a:buNone/>
            </a:pPr>
            <a:r>
              <a:rPr lang="en-US" dirty="0" err="1"/>
              <a:t>Fru</a:t>
            </a:r>
            <a:r>
              <a:rPr lang="en-US" dirty="0"/>
              <a:t> (β 1 – 2 </a:t>
            </a:r>
            <a:r>
              <a:rPr lang="el-GR" dirty="0"/>
              <a:t>α</a:t>
            </a:r>
            <a:r>
              <a:rPr lang="en-US" dirty="0"/>
              <a:t>) Glu + Glu (</a:t>
            </a:r>
            <a:r>
              <a:rPr lang="el-GR" dirty="0"/>
              <a:t>α</a:t>
            </a:r>
            <a:r>
              <a:rPr lang="en-US" dirty="0"/>
              <a:t> 6 -1 </a:t>
            </a:r>
            <a:r>
              <a:rPr lang="el-GR" dirty="0"/>
              <a:t>α</a:t>
            </a:r>
            <a:r>
              <a:rPr lang="en-US" dirty="0"/>
              <a:t>) </a:t>
            </a:r>
            <a:r>
              <a:rPr lang="en-US" dirty="0" err="1"/>
              <a:t>Gla</a:t>
            </a:r>
            <a:r>
              <a:rPr lang="en-US" dirty="0"/>
              <a:t> </a:t>
            </a:r>
          </a:p>
          <a:p>
            <a:pPr marL="0" indent="0" algn="r">
              <a:buNone/>
            </a:pPr>
            <a:r>
              <a:rPr lang="ar-IQ" dirty="0"/>
              <a:t>يوجد بالنباتات بصورة كثيرة </a:t>
            </a:r>
          </a:p>
          <a:p>
            <a:pPr marL="0" indent="0" algn="r">
              <a:buNone/>
            </a:pPr>
            <a:r>
              <a:rPr lang="ar-IQ" dirty="0"/>
              <a:t> </a:t>
            </a:r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9455B1D-D202-4027-8C7E-BA3922435E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25571" b="46008"/>
          <a:stretch/>
        </p:blipFill>
        <p:spPr bwMode="auto">
          <a:xfrm>
            <a:off x="0" y="4346714"/>
            <a:ext cx="5326165" cy="251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9133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56DFC-8F43-4F2B-AF97-64D4B17B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b="1" dirty="0">
                <a:solidFill>
                  <a:schemeClr val="accent1">
                    <a:lumMod val="75000"/>
                  </a:schemeClr>
                </a:solidFill>
              </a:rPr>
              <a:t>دورة تحلل الجلوكوز</a:t>
            </a:r>
            <a:br>
              <a:rPr lang="ar-IQ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Glycolysis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FD31F-78CB-4AC0-8B46-439A168C4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IQ" dirty="0"/>
              <a:t>وهي الدورة التي يتم من خلالها تحليل جزيئات السكر المعقدة والمتعدده الى جزيئات جلوكوز احادية بسيطة </a:t>
            </a:r>
          </a:p>
          <a:p>
            <a:pPr marL="0" indent="0" algn="r">
              <a:buNone/>
            </a:pPr>
            <a:endParaRPr lang="ar-IQ" dirty="0"/>
          </a:p>
          <a:p>
            <a:pPr marL="0" indent="0" algn="r">
              <a:buNone/>
            </a:pPr>
            <a:r>
              <a:rPr lang="ar-IQ" dirty="0"/>
              <a:t>جميع الكائنات الحية تحتاج الى جزيئات بسيطة التركيب لغرض انتاج الطاقة وتحويلها في عمليات البناء </a:t>
            </a:r>
          </a:p>
          <a:p>
            <a:pPr marL="0" indent="0" algn="r">
              <a:buNone/>
            </a:pPr>
            <a:endParaRPr lang="ar-IQ" dirty="0"/>
          </a:p>
          <a:p>
            <a:pPr marL="0" indent="0">
              <a:buNone/>
            </a:pPr>
            <a:r>
              <a:rPr lang="en-US" dirty="0"/>
              <a:t>Glycolysis                    Glycose + Analysis </a:t>
            </a:r>
          </a:p>
          <a:p>
            <a:pPr marL="0" indent="0">
              <a:buNone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Pyruvate , ATP, NADH</a:t>
            </a:r>
          </a:p>
          <a:p>
            <a:pPr marL="0" indent="0" algn="r">
              <a:buNone/>
            </a:pPr>
            <a:r>
              <a:rPr lang="ar-IQ" dirty="0">
                <a:solidFill>
                  <a:srgbClr val="0000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تحدث في السايتوبلازم 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C2DE184-A677-42EF-B03B-81517C5F0A97}"/>
              </a:ext>
            </a:extLst>
          </p:cNvPr>
          <p:cNvCxnSpPr/>
          <p:nvPr/>
        </p:nvCxnSpPr>
        <p:spPr>
          <a:xfrm>
            <a:off x="2292626" y="4890052"/>
            <a:ext cx="12324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905F82D-F54C-46D8-9807-7338CBAC3793}"/>
                  </a:ext>
                </a:extLst>
              </p14:cNvPr>
              <p14:cNvContentPartPr/>
              <p14:nvPr/>
            </p14:nvContentPartPr>
            <p14:xfrm>
              <a:off x="4068141" y="5366546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905F82D-F54C-46D8-9807-7338CBAC379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59501" y="535790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6825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EA823-AF49-4BB7-B36B-1F4A2C93C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/>
              <a:t>اهمية سكر الجلوكوز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E7613-EA3F-42BE-AC2E-F30C0C7D6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ar-IQ" dirty="0">
                <a:solidFill>
                  <a:schemeClr val="accent1">
                    <a:lumMod val="75000"/>
                  </a:schemeClr>
                </a:solidFill>
              </a:rPr>
              <a:t>الجلوكوز وقود ممتاز</a:t>
            </a:r>
          </a:p>
          <a:p>
            <a:pPr marL="0" indent="0" algn="r">
              <a:buNone/>
            </a:pPr>
            <a:r>
              <a:rPr lang="ar-IQ" dirty="0"/>
              <a:t>تنتج كمية جيدة من الطاقة عند الأكسدة</a:t>
            </a:r>
          </a:p>
          <a:p>
            <a:pPr marL="0" indent="0" algn="r">
              <a:buNone/>
            </a:pPr>
            <a:r>
              <a:rPr lang="ar-IQ" dirty="0"/>
              <a:t>يمكن تخزينها بكفاءة في شكل بوليمر</a:t>
            </a:r>
          </a:p>
          <a:p>
            <a:pPr marL="0" indent="0" algn="r">
              <a:buNone/>
            </a:pPr>
            <a:r>
              <a:rPr lang="ar-IQ" dirty="0"/>
              <a:t>يمكن للعديد من الكائنات الحية والأنسجة تلبية احتياجاتها من الطاقة على الجلوكوز فقط</a:t>
            </a:r>
          </a:p>
          <a:p>
            <a:pPr marL="0" indent="0" algn="r">
              <a:buNone/>
            </a:pPr>
            <a:r>
              <a:rPr lang="ar-IQ" dirty="0">
                <a:solidFill>
                  <a:schemeClr val="accent1">
                    <a:lumMod val="75000"/>
                  </a:schemeClr>
                </a:solidFill>
              </a:rPr>
              <a:t>يمكن أن تستخدم البكتيريا الجلوكوز لبناء الهياكل الكربونية لـ:</a:t>
            </a:r>
          </a:p>
          <a:p>
            <a:pPr marL="0" indent="0" algn="r">
              <a:buNone/>
            </a:pPr>
            <a:r>
              <a:rPr lang="ar-IQ" dirty="0"/>
              <a:t>كل الأحماض الأمينية</a:t>
            </a:r>
          </a:p>
          <a:p>
            <a:pPr marL="0" indent="0" algn="r">
              <a:buNone/>
            </a:pPr>
            <a:r>
              <a:rPr lang="ar-IQ" dirty="0"/>
              <a:t>دهون الغشاء</a:t>
            </a:r>
          </a:p>
          <a:p>
            <a:pPr marL="0" indent="0" algn="r">
              <a:buNone/>
            </a:pPr>
            <a:r>
              <a:rPr lang="ar-IQ" dirty="0"/>
              <a:t>النيوكليوتيدات في  </a:t>
            </a:r>
          </a:p>
          <a:p>
            <a:pPr marL="0" indent="0" algn="r">
              <a:buNone/>
            </a:pPr>
            <a:r>
              <a:rPr lang="ar-IQ" dirty="0"/>
              <a:t>العوامل المساعدة اللازمة لعملية التمثيل الغذائي</a:t>
            </a:r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950EDA-B562-4137-82D0-FA1F96A4C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083636"/>
            <a:ext cx="2109399" cy="7193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354D5E2-A1DE-4B14-83F6-38BD8D5C2A9C}"/>
                  </a:ext>
                </a:extLst>
              </p14:cNvPr>
              <p14:cNvContentPartPr/>
              <p14:nvPr/>
            </p14:nvContentPartPr>
            <p14:xfrm>
              <a:off x="11636061" y="1934306"/>
              <a:ext cx="144720" cy="111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354D5E2-A1DE-4B14-83F6-38BD8D5C2A9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1627421" y="1925306"/>
                <a:ext cx="1623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BF8DA44-1756-46C5-A327-9DCE815351A3}"/>
                  </a:ext>
                </a:extLst>
              </p14:cNvPr>
              <p14:cNvContentPartPr/>
              <p14:nvPr/>
            </p14:nvContentPartPr>
            <p14:xfrm>
              <a:off x="-1974819" y="4889546"/>
              <a:ext cx="109440" cy="630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BF8DA44-1756-46C5-A327-9DCE815351A3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-1983459" y="4880546"/>
                <a:ext cx="127080" cy="8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2857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530</Words>
  <Application>Microsoft Office PowerPoint</Application>
  <PresentationFormat>On-screen Show (4:3)</PresentationFormat>
  <Paragraphs>95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السكريات الثنائية Disaccharides</vt:lpstr>
      <vt:lpstr>السكروز  Sucrose</vt:lpstr>
      <vt:lpstr>المالتوز  Maltose </vt:lpstr>
      <vt:lpstr>الاكتوز  Lactose </vt:lpstr>
      <vt:lpstr>السكريات الثلاثية  Trisaccharides</vt:lpstr>
      <vt:lpstr>الرافينوز  Raffinose </vt:lpstr>
      <vt:lpstr>دورة تحلل الجلوكوز Glycolysis</vt:lpstr>
      <vt:lpstr>اهمية سكر الجلوكوز</vt:lpstr>
      <vt:lpstr>اربع مسارات رئيسية لاستخدام الجلوكوز</vt:lpstr>
      <vt:lpstr>اربع مسارات رئيسية لاستخدام الجلوكوز</vt:lpstr>
      <vt:lpstr>اهمية دورة تحلل الجلوكوز</vt:lpstr>
      <vt:lpstr>اهمية دورة تحلل الجلوكوز</vt:lpstr>
      <vt:lpstr>تغذية دورة تحلل السكر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teif aldaneen</dc:creator>
  <cp:lastModifiedBy>teif aldaneen</cp:lastModifiedBy>
  <cp:revision>2</cp:revision>
  <dcterms:created xsi:type="dcterms:W3CDTF">2022-11-29T20:23:34Z</dcterms:created>
  <dcterms:modified xsi:type="dcterms:W3CDTF">2022-12-20T20:43:44Z</dcterms:modified>
</cp:coreProperties>
</file>